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305" r:id="rId4"/>
    <p:sldId id="302" r:id="rId5"/>
    <p:sldId id="304" r:id="rId6"/>
    <p:sldId id="309" r:id="rId7"/>
    <p:sldId id="279" r:id="rId8"/>
    <p:sldId id="318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9" r:id="rId17"/>
    <p:sldId id="300" r:id="rId18"/>
    <p:sldId id="296" r:id="rId19"/>
    <p:sldId id="297" r:id="rId20"/>
    <p:sldId id="293" r:id="rId21"/>
    <p:sldId id="295" r:id="rId22"/>
    <p:sldId id="298" r:id="rId23"/>
    <p:sldId id="315" r:id="rId24"/>
    <p:sldId id="317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 Hsuan Ting" initials="HHT" lastIdx="1" clrIdx="0">
    <p:extLst>
      <p:ext uri="{19B8F6BF-5375-455C-9EA6-DF929625EA0E}">
        <p15:presenceInfo xmlns:p15="http://schemas.microsoft.com/office/powerpoint/2012/main" userId="e450d79b67e836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6841" autoAdjust="0"/>
  </p:normalViewPr>
  <p:slideViewPr>
    <p:cSldViewPr snapToGrid="0">
      <p:cViewPr varScale="1">
        <p:scale>
          <a:sx n="86" d="100"/>
          <a:sy n="86" d="100"/>
        </p:scale>
        <p:origin x="16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CC7C-2A07-4612-8D5B-9116076446D5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BEE3C-209C-4D77-B53B-4F577E24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57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越近越紅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8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9-30</a:t>
            </a:r>
          </a:p>
          <a:p>
            <a:r>
              <a:rPr lang="zh-TW" altLang="en-US" dirty="0"/>
              <a:t>提到第二張中間空缺沒有被填滿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9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182</a:t>
            </a:r>
          </a:p>
          <a:p>
            <a:r>
              <a:rPr lang="zh-TW" altLang="en-US" dirty="0"/>
              <a:t>提到第三張有黑色</a:t>
            </a:r>
            <a:r>
              <a:rPr lang="en-US" altLang="zh-TW" dirty="0"/>
              <a:t>pixel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26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314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78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555</a:t>
            </a:r>
          </a:p>
          <a:p>
            <a:r>
              <a:rPr lang="zh-TW" altLang="en-US" dirty="0"/>
              <a:t>一樣，空缺並沒有填滿太多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677</a:t>
            </a:r>
          </a:p>
          <a:p>
            <a:r>
              <a:rPr lang="zh-TW" altLang="en-US" dirty="0"/>
              <a:t>顏色沒有擴散太多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572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694</a:t>
            </a:r>
          </a:p>
          <a:p>
            <a:r>
              <a:rPr lang="zh-TW" altLang="en-US" dirty="0"/>
              <a:t>空缺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06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5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798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29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06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44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90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71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39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BEE3C-209C-4D77-B53B-4F577E24EC1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00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7EC14F-DCCF-42C3-9C63-0FF3362ED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432DEC0-604A-46C3-A96E-8167189D0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B0544A-24B6-4180-A964-430BEEA9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B3965C-7108-4CBE-BB55-6CF4C589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688C50-A93B-4ED7-872D-8CC4A35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8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08BB9-56EC-4DEA-B2B8-83C9588D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537C3F-365F-4CB5-8ADB-90A33C1E0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1A8B74-1388-4A69-AABA-6F5A8CA7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BAB52C-C846-44C6-84E4-BE7E5911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04568-BEE3-4AB2-8AAE-DC1A6542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78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3D02ED5-8BED-4E26-8CE8-A15BA985F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199243-33AF-43DC-A644-DB202F7D4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759559-F2FD-44AD-A9EC-DEB8BBAB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7403D7-3199-4A2C-BBB1-48DA0877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8AD270-DC37-43EF-91B9-806292CE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74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CCEDA-414C-4746-99D4-D2F9721A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FF9D5A-7955-4D10-8FBB-1C04EC8A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2600">
                <a:latin typeface="+mj-lt"/>
              </a:defRPr>
            </a:lvl2pPr>
            <a:lvl3pPr>
              <a:defRPr sz="2600">
                <a:latin typeface="+mj-lt"/>
              </a:defRPr>
            </a:lvl3pPr>
            <a:lvl4pPr>
              <a:defRPr sz="2600">
                <a:latin typeface="+mj-lt"/>
              </a:defRPr>
            </a:lvl4pPr>
            <a:lvl5pPr>
              <a:defRPr sz="2600">
                <a:latin typeface="+mj-l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EEBB4B-28DD-4F15-81D1-F1A316F1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2883E-70FC-4A4B-9CC8-BE0FE14A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4C6B11-1CE0-409E-9741-E8A50F6D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292507-0A39-4004-BE02-548083A6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993ED1-55CC-4895-ADD2-CFA723BC0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4559FE-26F2-41CA-AC06-B6A09E33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F9C9BC-D825-4527-A930-7F736830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6B60E2-8324-40D2-A070-20583CF6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62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774563-FE05-41E2-97AE-1CC4BE19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B03DBE-12E5-49C8-86C8-A37DBC936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A72BCC-332C-409A-99AB-9FF0BC069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67DE2FA-DBB3-4A4F-A526-ABA6B11E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24F35B-2ACF-46A0-BA6E-E00D827A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0B8BA3-FECE-4B02-AA35-E7868A1B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3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74DABC-175A-40EC-90FE-5B4174D7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9289CB-7812-48FE-80AD-C7F153480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35F9B1-6E33-40AA-BFEF-18CC54731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FB75712-F99D-463C-AD23-A8660D7E5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98AA42A-0A81-4BF6-B8B8-267E4D4FE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553AF79-1474-43A2-8B7E-5CB636ED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3ED24B7-B906-436D-A479-07B58F03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BE5C556-409F-4E7D-9269-48A396D4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1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A94129-06BA-4291-83A3-DED7FC4A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308450-1009-45B4-8828-AED46BE0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8CACC39-BDD2-4A83-BC30-B8A1860C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D05094-A669-4D85-B947-48D56D49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81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AAEF178-75BF-424A-A800-39DBABCB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8CD7C37-1D67-4115-A03D-6F75262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C3FD34-4F27-40F1-B524-4E36F955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39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B34431-B62B-45DD-B97A-56AFB891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C28405-3CC1-41AD-83D7-BA10B403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1B768C-F761-46CC-96E5-974C029A7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1CCEE0-F4F7-42B8-A115-C470E867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E6432B-5DB9-4784-9B2C-077B8033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08B84A-418A-43A7-8CA8-9227F1CF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75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22C200-ACD6-4029-B3D8-DDEE3930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FFFE3EC-2E64-4315-BF9A-8A3330BE9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25D0D3-3C2E-412A-8795-34698812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98B0E9-C86C-40AD-949D-F9782ACC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E91511-7846-4BEC-A6B5-360948A3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6C7D97-E633-4B24-8661-7528FB20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25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752B132-EBF4-4F6F-8ACA-7D6FBAFD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514669-A23B-4214-B719-30736F3E0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4D6A23-0294-46FA-ADF7-84DEF7126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B4B7-ACA7-4CF8-824D-2DCFA20E3F6A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FD4217-F989-4BF4-93CD-DC44A77A3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BCD0E0-D04C-48D5-A28A-F73980B3E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3A8C-3AD5-4151-ACAB-51A842ABDE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7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12944052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3EF4D7-C534-4886-B1DF-E5EF5FDC9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200" y="1122363"/>
            <a:ext cx="72136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3D </a:t>
            </a:r>
            <a:r>
              <a:rPr lang="en-US" altLang="zh-TW" dirty="0" err="1"/>
              <a:t>MMWave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for Gesture Recognition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6ACD44-69E2-4B55-B86C-6F0AFB6EE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39127"/>
          </a:xfrm>
        </p:spPr>
        <p:txBody>
          <a:bodyPr>
            <a:normAutofit/>
          </a:bodyPr>
          <a:lstStyle/>
          <a:p>
            <a:endParaRPr lang="en-US" altLang="zh-TW" dirty="0">
              <a:latin typeface="+mn-lt"/>
            </a:endParaRPr>
          </a:p>
          <a:p>
            <a:r>
              <a:rPr lang="en-US" altLang="zh-TW" b="1" dirty="0">
                <a:latin typeface="+mn-lt"/>
              </a:rPr>
              <a:t>Presenter</a:t>
            </a:r>
            <a:r>
              <a:rPr lang="en-US" altLang="zh-TW" dirty="0">
                <a:latin typeface="+mn-lt"/>
              </a:rPr>
              <a:t>: Hao-Hsuan Ting</a:t>
            </a:r>
            <a:r>
              <a:rPr lang="zh-TW" altLang="en-US" dirty="0">
                <a:latin typeface="+mn-lt"/>
              </a:rPr>
              <a:t> 丁浩軒</a:t>
            </a:r>
            <a:endParaRPr lang="en-US" altLang="zh-TW" dirty="0">
              <a:latin typeface="+mn-lt"/>
            </a:endParaRPr>
          </a:p>
          <a:p>
            <a:r>
              <a:rPr lang="en-US" altLang="zh-TW" b="1" dirty="0">
                <a:latin typeface="+mn-lt"/>
              </a:rPr>
              <a:t>Tel</a:t>
            </a:r>
            <a:r>
              <a:rPr lang="en-US" altLang="zh-TW" dirty="0">
                <a:latin typeface="+mn-lt"/>
              </a:rPr>
              <a:t>: 0972-332008</a:t>
            </a:r>
          </a:p>
          <a:p>
            <a:r>
              <a:rPr lang="en-US" altLang="zh-TW" b="1" dirty="0">
                <a:latin typeface="+mn-lt"/>
              </a:rPr>
              <a:t>E-mail</a:t>
            </a:r>
            <a:r>
              <a:rPr lang="en-US" altLang="zh-TW" dirty="0">
                <a:latin typeface="+mn-lt"/>
              </a:rPr>
              <a:t>: </a:t>
            </a:r>
            <a:r>
              <a:rPr lang="en-US" altLang="zh-TW" dirty="0">
                <a:latin typeface="+mn-lt"/>
                <a:hlinkClick r:id="rId2"/>
              </a:rPr>
              <a:t>r12944052@ntu.edu.tw</a:t>
            </a:r>
            <a:endParaRPr lang="en-US" altLang="zh-CN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b="1" cap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Advisor:</a:t>
            </a:r>
            <a:r>
              <a:rPr lang="en-US" altLang="zh-TW" cap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Prof. </a:t>
            </a:r>
            <a:r>
              <a:rPr lang="en-US" altLang="zh-TW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Chiou</a:t>
            </a:r>
            <a:r>
              <a:rPr lang="en-US" altLang="zh-TW" cap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-Shann </a:t>
            </a:r>
            <a:r>
              <a:rPr lang="en-US" altLang="zh-TW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Fuh</a:t>
            </a:r>
            <a:r>
              <a:rPr lang="zh-TW" altLang="en-US" cap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傅楸善</a:t>
            </a:r>
            <a:endParaRPr lang="en-US" altLang="zh-TW" cap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27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6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2D</a:t>
            </a:r>
            <a:r>
              <a:rPr lang="zh-TW" altLang="en-US" b="1" dirty="0"/>
              <a:t> </a:t>
            </a:r>
            <a:r>
              <a:rPr lang="en-US" altLang="zh-TW" b="1" dirty="0"/>
              <a:t>Heat map De-noising</a:t>
            </a:r>
          </a:p>
          <a:p>
            <a:r>
              <a:rPr lang="en-US" altLang="zh-TW" dirty="0"/>
              <a:t>Keep two images: one is binary image, other is gray-level image</a:t>
            </a:r>
          </a:p>
          <a:p>
            <a:r>
              <a:rPr lang="en-US" altLang="zh-TW" dirty="0"/>
              <a:t>Binary image:</a:t>
            </a:r>
            <a:r>
              <a:rPr lang="zh-TW" altLang="en-US" dirty="0"/>
              <a:t> </a:t>
            </a:r>
            <a:r>
              <a:rPr lang="en-US" altLang="zh-TW" dirty="0"/>
              <a:t>pixel = 255 if there is any point in this pixel</a:t>
            </a:r>
          </a:p>
          <a:p>
            <a:r>
              <a:rPr lang="en-US" altLang="zh-TW" dirty="0"/>
              <a:t>Gray-level image: pixel = 255 * (</a:t>
            </a:r>
            <a:r>
              <a:rPr lang="en-US" altLang="zh-TW" dirty="0" err="1"/>
              <a:t>range_of_point</a:t>
            </a:r>
            <a:r>
              <a:rPr lang="en-US" altLang="zh-TW" dirty="0"/>
              <a:t> - 0.5) / (3-0.5)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873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5176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2D</a:t>
            </a:r>
            <a:r>
              <a:rPr lang="zh-TW" altLang="en-US" b="1" dirty="0"/>
              <a:t> </a:t>
            </a:r>
            <a:r>
              <a:rPr lang="en-US" altLang="zh-TW" b="1" dirty="0"/>
              <a:t>Heat map De-noising</a:t>
            </a:r>
          </a:p>
          <a:p>
            <a:r>
              <a:rPr lang="en-US" altLang="zh-TW" dirty="0"/>
              <a:t>Keep two images: one is binary image, other is gray-level image</a:t>
            </a:r>
          </a:p>
          <a:p>
            <a:r>
              <a:rPr lang="en-US" altLang="zh-TW" dirty="0"/>
              <a:t>Binary image:</a:t>
            </a:r>
            <a:r>
              <a:rPr lang="zh-TW" altLang="en-US" dirty="0"/>
              <a:t> </a:t>
            </a:r>
            <a:r>
              <a:rPr lang="en-US" altLang="zh-TW" dirty="0"/>
              <a:t>pixel = 255 if there is any point in this pixel</a:t>
            </a:r>
          </a:p>
          <a:p>
            <a:r>
              <a:rPr lang="en-US" altLang="zh-TW" dirty="0"/>
              <a:t>Gray-level image: pixel = 255 * (</a:t>
            </a:r>
            <a:r>
              <a:rPr lang="en-US" altLang="zh-TW" dirty="0" err="1"/>
              <a:t>range_of_point</a:t>
            </a:r>
            <a:r>
              <a:rPr lang="en-US" altLang="zh-TW" dirty="0"/>
              <a:t> - 0.5) / (3-0.5)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Do Dilation first and then do Erosion to complement the lack of pixel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Manipulate two images separately</a:t>
            </a:r>
          </a:p>
        </p:txBody>
      </p:sp>
    </p:spTree>
    <p:extLst>
      <p:ext uri="{BB962C8B-B14F-4D97-AF65-F5344CB8AC3E}">
        <p14:creationId xmlns:p14="http://schemas.microsoft.com/office/powerpoint/2010/main" val="117671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01226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Opening operation</a:t>
            </a:r>
          </a:p>
          <a:p>
            <a:r>
              <a:rPr lang="en-US" altLang="zh-TW" dirty="0"/>
              <a:t>Do dilation </a:t>
            </a:r>
            <a:r>
              <a:rPr lang="en-US" altLang="zh-TW" dirty="0">
                <a:solidFill>
                  <a:srgbClr val="FF0000"/>
                </a:solidFill>
              </a:rPr>
              <a:t>twice</a:t>
            </a:r>
            <a:r>
              <a:rPr lang="en-US" altLang="zh-TW" dirty="0"/>
              <a:t> and then do erosion </a:t>
            </a:r>
            <a:r>
              <a:rPr lang="en-US" altLang="zh-TW" dirty="0">
                <a:solidFill>
                  <a:srgbClr val="FF0000"/>
                </a:solidFill>
              </a:rPr>
              <a:t>twice</a:t>
            </a:r>
          </a:p>
          <a:p>
            <a:pPr lvl="1"/>
            <a:r>
              <a:rPr lang="en-US" altLang="zh-TW" dirty="0"/>
              <a:t>Kernel (3 by 3) is too big for image, so do these twice</a:t>
            </a:r>
          </a:p>
          <a:p>
            <a:r>
              <a:rPr lang="en-US" altLang="zh-TW" dirty="0"/>
              <a:t>Do opening operation on two images separately</a:t>
            </a:r>
          </a:p>
          <a:p>
            <a:r>
              <a:rPr lang="en-US" altLang="zh-TW" dirty="0"/>
              <a:t>After opening</a:t>
            </a:r>
          </a:p>
          <a:p>
            <a:pPr lvl="1"/>
            <a:r>
              <a:rPr lang="en-US" altLang="zh-TW" dirty="0"/>
              <a:t>If pixel = 0 in binary image, set pixel = 0 in gray-level image</a:t>
            </a:r>
          </a:p>
          <a:p>
            <a:pPr lvl="1"/>
            <a:r>
              <a:rPr lang="en-US" altLang="zh-TW" dirty="0"/>
              <a:t>Else pixel in gray-level image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65911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01226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Median Blur – Method 1</a:t>
            </a:r>
          </a:p>
          <a:p>
            <a:r>
              <a:rPr lang="en-US" altLang="zh-TW" dirty="0"/>
              <a:t>The median blur effect is similar to the erosion effect</a:t>
            </a:r>
          </a:p>
          <a:p>
            <a:r>
              <a:rPr lang="en-US" altLang="zh-TW" dirty="0"/>
              <a:t>Do dilation and then do erosion</a:t>
            </a:r>
          </a:p>
          <a:p>
            <a:r>
              <a:rPr lang="en-US" altLang="zh-TW" dirty="0"/>
              <a:t>Do median blur on gray-level image </a:t>
            </a:r>
            <a:r>
              <a:rPr lang="en-US" altLang="zh-TW" dirty="0">
                <a:solidFill>
                  <a:srgbClr val="FF0000"/>
                </a:solidFill>
              </a:rPr>
              <a:t>three times</a:t>
            </a:r>
          </a:p>
          <a:p>
            <a:pPr lvl="1"/>
            <a:r>
              <a:rPr lang="en-US" altLang="zh-TW" dirty="0"/>
              <a:t>Why do it three times? The best de-noising effect</a:t>
            </a:r>
          </a:p>
          <a:p>
            <a:r>
              <a:rPr lang="en-US" altLang="zh-TW" dirty="0"/>
              <a:t>Finer, more detail =&gt; better than opening</a:t>
            </a:r>
          </a:p>
        </p:txBody>
      </p:sp>
    </p:spTree>
    <p:extLst>
      <p:ext uri="{BB962C8B-B14F-4D97-AF65-F5344CB8AC3E}">
        <p14:creationId xmlns:p14="http://schemas.microsoft.com/office/powerpoint/2010/main" val="382862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629901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Median Blur – Method 2</a:t>
            </a:r>
          </a:p>
          <a:p>
            <a:r>
              <a:rPr lang="en-US" altLang="zh-TW" dirty="0"/>
              <a:t>The median blur effect is similar to the erosion effect</a:t>
            </a:r>
          </a:p>
          <a:p>
            <a:r>
              <a:rPr lang="en-US" altLang="zh-TW" dirty="0"/>
              <a:t>Do dilation and then do erosion</a:t>
            </a:r>
          </a:p>
          <a:p>
            <a:r>
              <a:rPr lang="en-US" altLang="zh-TW" dirty="0"/>
              <a:t>Do median blur on binary image </a:t>
            </a:r>
            <a:r>
              <a:rPr lang="en-US" altLang="zh-TW" dirty="0">
                <a:solidFill>
                  <a:srgbClr val="FF0000"/>
                </a:solidFill>
              </a:rPr>
              <a:t>three times for de-noise</a:t>
            </a:r>
          </a:p>
          <a:p>
            <a:r>
              <a:rPr lang="en-US" altLang="zh-TW" dirty="0"/>
              <a:t>Do median blur on gray-level image </a:t>
            </a:r>
            <a:r>
              <a:rPr lang="en-US" altLang="zh-TW" dirty="0">
                <a:solidFill>
                  <a:srgbClr val="FF0000"/>
                </a:solidFill>
              </a:rPr>
              <a:t>one time for pixel value expansion</a:t>
            </a:r>
          </a:p>
          <a:p>
            <a:r>
              <a:rPr lang="en-US" altLang="zh-TW" dirty="0"/>
              <a:t>After blurring</a:t>
            </a:r>
          </a:p>
          <a:p>
            <a:pPr lvl="1"/>
            <a:r>
              <a:rPr lang="en-US" altLang="zh-TW" dirty="0"/>
              <a:t>If pixel = 0 in binary image, set pixel = 0 in gray-level image</a:t>
            </a:r>
          </a:p>
          <a:p>
            <a:pPr lvl="1"/>
            <a:r>
              <a:rPr lang="en-US" altLang="zh-TW" dirty="0"/>
              <a:t>Else pixel in gray-level image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246692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Median and Gaussian Blur – Method 3</a:t>
            </a:r>
          </a:p>
          <a:p>
            <a:r>
              <a:rPr lang="en-US" altLang="zh-TW" dirty="0"/>
              <a:t>The median blur effect is similar to the erosion effect</a:t>
            </a:r>
          </a:p>
          <a:p>
            <a:r>
              <a:rPr lang="en-US" altLang="zh-TW" dirty="0"/>
              <a:t>Do dilation and then do erosion</a:t>
            </a:r>
          </a:p>
          <a:p>
            <a:r>
              <a:rPr lang="en-US" altLang="zh-TW" dirty="0"/>
              <a:t>Do median blur on binary image </a:t>
            </a:r>
            <a:r>
              <a:rPr lang="en-US" altLang="zh-TW" dirty="0">
                <a:solidFill>
                  <a:srgbClr val="FF0000"/>
                </a:solidFill>
              </a:rPr>
              <a:t>three times for de-noise</a:t>
            </a:r>
          </a:p>
          <a:p>
            <a:r>
              <a:rPr lang="en-US" altLang="zh-TW" dirty="0"/>
              <a:t>Do </a:t>
            </a:r>
            <a:r>
              <a:rPr lang="en-US" altLang="zh-TW" dirty="0">
                <a:solidFill>
                  <a:srgbClr val="FF0000"/>
                </a:solidFill>
              </a:rPr>
              <a:t>Gaussian blur </a:t>
            </a:r>
            <a:r>
              <a:rPr lang="en-US" altLang="zh-TW" dirty="0"/>
              <a:t>on gray-level image </a:t>
            </a:r>
            <a:r>
              <a:rPr lang="en-US" altLang="zh-TW" dirty="0">
                <a:solidFill>
                  <a:srgbClr val="FF0000"/>
                </a:solidFill>
              </a:rPr>
              <a:t>one time for pixel value expansion</a:t>
            </a:r>
          </a:p>
          <a:p>
            <a:r>
              <a:rPr lang="en-US" altLang="zh-TW" dirty="0"/>
              <a:t>After blurring</a:t>
            </a:r>
          </a:p>
          <a:p>
            <a:pPr lvl="1"/>
            <a:r>
              <a:rPr lang="en-US" altLang="zh-TW" dirty="0"/>
              <a:t>If pixel = 0 in binary image, set pixel = 0 in gray-level image</a:t>
            </a:r>
          </a:p>
          <a:p>
            <a:pPr lvl="1"/>
            <a:r>
              <a:rPr lang="en-US" altLang="zh-TW" dirty="0"/>
              <a:t>Else pixel in gray-level image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20416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Image from top to bottom respectively is</a:t>
            </a:r>
          </a:p>
          <a:p>
            <a:pPr lvl="1"/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Method 2: median blur </a:t>
            </a:r>
          </a:p>
          <a:p>
            <a:pPr lvl="1"/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Opening</a:t>
            </a:r>
          </a:p>
          <a:p>
            <a:pPr lvl="1"/>
            <a:r>
              <a:rPr lang="en-US" altLang="zh-TW" dirty="0"/>
              <a:t>Raw image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3FFD98-4AD8-470A-85F5-48EAD83F7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54" y="1"/>
            <a:ext cx="500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Image from top to bottom respectively is</a:t>
            </a:r>
          </a:p>
          <a:p>
            <a:pPr lvl="1"/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Method 2: median blur </a:t>
            </a:r>
          </a:p>
          <a:p>
            <a:pPr lvl="1"/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Opening</a:t>
            </a:r>
          </a:p>
          <a:p>
            <a:pPr lvl="1"/>
            <a:r>
              <a:rPr lang="en-US" altLang="zh-TW" dirty="0"/>
              <a:t>Raw image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D34457-11E5-434B-8698-CD7D4F018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54" y="1"/>
            <a:ext cx="500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Image from top to bottom respectively is</a:t>
            </a:r>
          </a:p>
          <a:p>
            <a:pPr lvl="1"/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Method 2: median blur </a:t>
            </a:r>
          </a:p>
          <a:p>
            <a:pPr lvl="1"/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Opening</a:t>
            </a:r>
          </a:p>
          <a:p>
            <a:pPr lvl="1"/>
            <a:r>
              <a:rPr lang="en-US" altLang="zh-TW" dirty="0"/>
              <a:t>Raw image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16A571-1EF3-4019-AF7D-712BDBEE3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54" y="1"/>
            <a:ext cx="500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Image from top to bottom respectively is</a:t>
            </a:r>
          </a:p>
          <a:p>
            <a:pPr lvl="1"/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Method 2: median blur </a:t>
            </a:r>
          </a:p>
          <a:p>
            <a:pPr lvl="1"/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Opening</a:t>
            </a:r>
          </a:p>
          <a:p>
            <a:pPr lvl="1"/>
            <a:r>
              <a:rPr lang="en-US" altLang="zh-TW" dirty="0"/>
              <a:t>Raw image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79B3EB-D720-4808-8724-4C85A5B6A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54" y="1"/>
            <a:ext cx="500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0B804F-6FB2-4AEE-972C-F46B47BB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E3DFD-7434-4DE1-8B44-9A2322B0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Methodology</a:t>
            </a:r>
          </a:p>
          <a:p>
            <a:r>
              <a:rPr lang="en-US" altLang="zh-TW" dirty="0"/>
              <a:t>Conclusion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42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Image from top to bottom respectively is</a:t>
            </a:r>
          </a:p>
          <a:p>
            <a:pPr lvl="1"/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Method 2: median blur </a:t>
            </a:r>
          </a:p>
          <a:p>
            <a:pPr lvl="1"/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Opening</a:t>
            </a:r>
          </a:p>
          <a:p>
            <a:pPr lvl="1"/>
            <a:r>
              <a:rPr lang="en-US" altLang="zh-TW" dirty="0"/>
              <a:t>Raw image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B7F2DA-EA89-4EB4-B510-F6FCBBDA0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0"/>
            <a:ext cx="5000625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Image from top to bottom respectively is</a:t>
            </a:r>
          </a:p>
          <a:p>
            <a:pPr lvl="1"/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Method 2: median blur </a:t>
            </a:r>
          </a:p>
          <a:p>
            <a:pPr lvl="1"/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Opening</a:t>
            </a:r>
          </a:p>
          <a:p>
            <a:pPr lvl="1"/>
            <a:r>
              <a:rPr lang="en-US" altLang="zh-TW" dirty="0"/>
              <a:t>Raw image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F8CE27-8C82-4AD6-9B90-856DAD9FC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54" y="1"/>
            <a:ext cx="5001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71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Heat map De-noising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210927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Comparison</a:t>
            </a:r>
          </a:p>
          <a:p>
            <a:r>
              <a:rPr lang="en-US" altLang="zh-TW" dirty="0"/>
              <a:t>Method 3: Gaussian blur </a:t>
            </a:r>
          </a:p>
          <a:p>
            <a:pPr lvl="1"/>
            <a:r>
              <a:rPr lang="en-US" altLang="zh-TW" dirty="0"/>
              <a:t>The blurred pixel value is not good</a:t>
            </a:r>
          </a:p>
          <a:p>
            <a:r>
              <a:rPr lang="en-US" altLang="zh-TW" dirty="0"/>
              <a:t>Method 2: median blur once</a:t>
            </a:r>
          </a:p>
          <a:p>
            <a:pPr lvl="1"/>
            <a:r>
              <a:rPr lang="en-US" altLang="zh-TW" dirty="0"/>
              <a:t>I think this is </a:t>
            </a:r>
            <a:r>
              <a:rPr lang="en-US" altLang="zh-TW" b="1" dirty="0"/>
              <a:t>the best one </a:t>
            </a:r>
            <a:r>
              <a:rPr lang="en-US" altLang="zh-TW" dirty="0"/>
              <a:t>and quicker</a:t>
            </a:r>
          </a:p>
          <a:p>
            <a:r>
              <a:rPr lang="en-US" altLang="zh-TW" dirty="0"/>
              <a:t>Method 1: 3 times of median blur </a:t>
            </a:r>
          </a:p>
          <a:p>
            <a:pPr lvl="1"/>
            <a:r>
              <a:rPr lang="en-US" altLang="zh-TW" dirty="0"/>
              <a:t>Also great, but the detail is worse than one-time method and slower</a:t>
            </a:r>
          </a:p>
          <a:p>
            <a:r>
              <a:rPr lang="en-US" altLang="zh-TW" dirty="0"/>
              <a:t>Opening operation</a:t>
            </a:r>
          </a:p>
          <a:p>
            <a:pPr lvl="1"/>
            <a:r>
              <a:rPr lang="en-US" altLang="zh-TW" dirty="0"/>
              <a:t>No detail</a:t>
            </a:r>
          </a:p>
        </p:txBody>
      </p:sp>
    </p:spTree>
    <p:extLst>
      <p:ext uri="{BB962C8B-B14F-4D97-AF65-F5344CB8AC3E}">
        <p14:creationId xmlns:p14="http://schemas.microsoft.com/office/powerpoint/2010/main" val="3486629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Histogram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59313" cy="4736042"/>
          </a:xfrm>
        </p:spPr>
        <p:txBody>
          <a:bodyPr>
            <a:normAutofit/>
          </a:bodyPr>
          <a:lstStyle/>
          <a:p>
            <a:r>
              <a:rPr lang="en-US" altLang="zh-TW" dirty="0"/>
              <a:t>Calculate histogram on gray-level image</a:t>
            </a:r>
          </a:p>
          <a:p>
            <a:r>
              <a:rPr lang="en-US" altLang="zh-TW" dirty="0"/>
              <a:t>Pick up the point in range</a:t>
            </a:r>
          </a:p>
          <a:p>
            <a:pPr marL="0" indent="0">
              <a:buNone/>
            </a:pPr>
            <a:r>
              <a:rPr lang="en-US" altLang="zh-TW" dirty="0"/>
              <a:t>[minimum non-zero pixel value: minimum non-zero pixel value +15]</a:t>
            </a:r>
          </a:p>
          <a:p>
            <a:r>
              <a:rPr lang="en-US" altLang="zh-TW" dirty="0"/>
              <a:t>At beginning, we set the point range within range: 250 cm = 300 – 50 cm </a:t>
            </a:r>
          </a:p>
          <a:p>
            <a:pPr lvl="1"/>
            <a:r>
              <a:rPr lang="en-US" altLang="zh-TW" dirty="0"/>
              <a:t>250 cm almost can map onto 256 pixels</a:t>
            </a:r>
          </a:p>
          <a:p>
            <a:pPr lvl="1"/>
            <a:r>
              <a:rPr lang="en-US" altLang="zh-TW" dirty="0"/>
              <a:t>15 pixel value equals to 14.6 cm, one hand size</a:t>
            </a:r>
          </a:p>
          <a:p>
            <a:pPr lvl="1"/>
            <a:r>
              <a:rPr lang="en-US" altLang="zh-TW" dirty="0"/>
              <a:t>15 cm: hand at the shortest distance, 15 cm to remove body and other points as noise</a:t>
            </a:r>
          </a:p>
          <a:p>
            <a:r>
              <a:rPr lang="en-US" altLang="zh-TW" dirty="0"/>
              <a:t>Can detect one hand in </a:t>
            </a:r>
            <a:r>
              <a:rPr lang="en-US" altLang="zh-TW" dirty="0" err="1"/>
              <a:t>mmwave</a:t>
            </a:r>
            <a:r>
              <a:rPr lang="en-US" altLang="zh-TW" dirty="0"/>
              <a:t> sensor range</a:t>
            </a:r>
          </a:p>
          <a:p>
            <a:r>
              <a:rPr lang="en-US" altLang="zh-TW" dirty="0"/>
              <a:t>Can detect more than one hand, but must wave </a:t>
            </a:r>
            <a:r>
              <a:rPr lang="en-US" altLang="zh-TW" dirty="0">
                <a:solidFill>
                  <a:srgbClr val="FF0000"/>
                </a:solidFill>
              </a:rPr>
              <a:t>at the same distance</a:t>
            </a:r>
          </a:p>
        </p:txBody>
      </p:sp>
      <p:sp>
        <p:nvSpPr>
          <p:cNvPr id="4" name="AutoShape 2" descr="00350">
            <a:extLst>
              <a:ext uri="{FF2B5EF4-FFF2-40B4-BE49-F238E27FC236}">
                <a16:creationId xmlns:a16="http://schemas.microsoft.com/office/drawing/2014/main" id="{FA62081D-295C-4C27-8BC4-2FECB45B3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8936" y="103400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2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59313" cy="4736042"/>
          </a:xfrm>
        </p:spPr>
        <p:txBody>
          <a:bodyPr>
            <a:normAutofit/>
          </a:bodyPr>
          <a:lstStyle/>
          <a:p>
            <a:r>
              <a:rPr lang="en-US" altLang="zh-TW" dirty="0"/>
              <a:t>Method</a:t>
            </a:r>
          </a:p>
          <a:p>
            <a:pPr lvl="1"/>
            <a:r>
              <a:rPr lang="en-US" altLang="zh-TW" dirty="0"/>
              <a:t>Enhance the clarity</a:t>
            </a:r>
            <a:r>
              <a:rPr lang="zh-TW" altLang="en-US" dirty="0"/>
              <a:t> </a:t>
            </a:r>
            <a:r>
              <a:rPr lang="en-US" altLang="zh-TW" dirty="0"/>
              <a:t>of hand-waving</a:t>
            </a:r>
            <a:r>
              <a:rPr lang="zh-TW" altLang="en-US" dirty="0"/>
              <a:t> </a:t>
            </a:r>
            <a:r>
              <a:rPr lang="en-US" altLang="zh-TW" dirty="0"/>
              <a:t>motion in 2D heat map by image processing method. </a:t>
            </a:r>
          </a:p>
          <a:p>
            <a:r>
              <a:rPr lang="en-US" altLang="zh-TW" dirty="0"/>
              <a:t>Step</a:t>
            </a:r>
          </a:p>
          <a:p>
            <a:pPr lvl="1"/>
            <a:r>
              <a:rPr lang="en-US" altLang="zh-TW" dirty="0"/>
              <a:t>Convert </a:t>
            </a:r>
            <a:r>
              <a:rPr lang="en-US" altLang="zh-TW" dirty="0" err="1"/>
              <a:t>mmwave</a:t>
            </a:r>
            <a:r>
              <a:rPr lang="en-US" altLang="zh-TW" dirty="0"/>
              <a:t> output data to 2D heat map</a:t>
            </a:r>
          </a:p>
          <a:p>
            <a:pPr lvl="1"/>
            <a:r>
              <a:rPr lang="en-US" altLang="zh-TW" dirty="0"/>
              <a:t>Use opening and closing and median blur to de-noise the heat map</a:t>
            </a:r>
          </a:p>
          <a:p>
            <a:pPr lvl="1"/>
            <a:r>
              <a:rPr lang="en-US" altLang="zh-TW" dirty="0"/>
              <a:t>Highlight hand information using histogram. </a:t>
            </a:r>
          </a:p>
          <a:p>
            <a:r>
              <a:rPr lang="en-US" altLang="zh-TW" dirty="0"/>
              <a:t>Result</a:t>
            </a:r>
          </a:p>
          <a:p>
            <a:pPr lvl="1"/>
            <a:r>
              <a:rPr lang="en-US" altLang="zh-TW" dirty="0"/>
              <a:t>Can detect one hand in </a:t>
            </a:r>
            <a:r>
              <a:rPr lang="en-US" altLang="zh-TW" dirty="0" err="1"/>
              <a:t>mmwave</a:t>
            </a:r>
            <a:r>
              <a:rPr lang="en-US" altLang="zh-TW" dirty="0"/>
              <a:t> sensor range.</a:t>
            </a:r>
          </a:p>
        </p:txBody>
      </p:sp>
      <p:sp>
        <p:nvSpPr>
          <p:cNvPr id="4" name="AutoShape 2" descr="00350">
            <a:extLst>
              <a:ext uri="{FF2B5EF4-FFF2-40B4-BE49-F238E27FC236}">
                <a16:creationId xmlns:a16="http://schemas.microsoft.com/office/drawing/2014/main" id="{FA62081D-295C-4C27-8BC4-2FECB45B3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8936" y="103400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0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3D7CCA-9E07-4646-8982-48861FA6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E04A08-9506-4FE9-9A29-E36A4C72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2350" cy="4351338"/>
          </a:xfrm>
        </p:spPr>
        <p:txBody>
          <a:bodyPr/>
          <a:lstStyle/>
          <a:p>
            <a:r>
              <a:rPr lang="en-US" altLang="zh-TW" dirty="0"/>
              <a:t>Texas Instrument IWR6843 </a:t>
            </a:r>
            <a:r>
              <a:rPr lang="en-US" altLang="zh-TW" dirty="0" err="1"/>
              <a:t>MMWave</a:t>
            </a:r>
            <a:r>
              <a:rPr lang="en-US" altLang="zh-TW" dirty="0"/>
              <a:t> sensor</a:t>
            </a:r>
          </a:p>
          <a:p>
            <a:r>
              <a:rPr lang="en-US" altLang="zh-TW" dirty="0"/>
              <a:t>Industrial sensors for measuring range, speed, and angle</a:t>
            </a:r>
          </a:p>
          <a:p>
            <a:r>
              <a:rPr lang="en-US" altLang="zh-TW" dirty="0"/>
              <a:t>Gesture recognition</a:t>
            </a:r>
          </a:p>
          <a:p>
            <a:r>
              <a:rPr lang="en-US" altLang="zh-TW" dirty="0"/>
              <a:t>Position sensing</a:t>
            </a:r>
          </a:p>
          <a:p>
            <a:r>
              <a:rPr lang="en-US" altLang="zh-TW" dirty="0"/>
              <a:t>People counting</a:t>
            </a:r>
          </a:p>
          <a:p>
            <a:r>
              <a:rPr lang="en-US" altLang="zh-TW" dirty="0"/>
              <a:t>Motion detection</a:t>
            </a:r>
            <a:endParaRPr lang="zh-TW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C5B2E4-8EAE-406D-9CE9-5F8BC5BBF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9930" r="27292" b="8335"/>
          <a:stretch/>
        </p:blipFill>
        <p:spPr bwMode="auto">
          <a:xfrm>
            <a:off x="8505162" y="142875"/>
            <a:ext cx="3296313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8C41B4F-2B14-4BF5-8E57-2A692AD4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54" y="2825750"/>
            <a:ext cx="331902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153E13-0781-4D48-849D-FF32B37C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87D6B-3A8B-403B-9A5B-BC9E55BD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People counting</a:t>
            </a:r>
          </a:p>
          <a:p>
            <a:r>
              <a:rPr lang="en-US" altLang="zh-TW" dirty="0"/>
              <a:t>Spatial position and speed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5AC646-DCCB-47A2-B19C-762979A8D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685434"/>
            <a:ext cx="4650848" cy="36153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67AB8D-17B3-4668-AA35-BD6726822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" t="949" r="1"/>
          <a:stretch/>
        </p:blipFill>
        <p:spPr>
          <a:xfrm>
            <a:off x="2375288" y="3029272"/>
            <a:ext cx="3692137" cy="32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AFE07A-98F0-4FA1-9842-3AB4F3B0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AB9251-59A9-402C-91E9-32E492CC5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Raw output data is represented in </a:t>
            </a:r>
            <a:r>
              <a:rPr lang="en-US" altLang="zh-TW" b="1" dirty="0"/>
              <a:t>polar coordinates</a:t>
            </a:r>
            <a:r>
              <a:rPr lang="en-US" altLang="zh-TW" dirty="0"/>
              <a:t>.</a:t>
            </a:r>
            <a:endParaRPr lang="en-US" altLang="zh-TW" b="1" dirty="0"/>
          </a:p>
          <a:p>
            <a:r>
              <a:rPr lang="en-US" altLang="zh-TW" dirty="0"/>
              <a:t>The angular resolution is 0.01 radians</a:t>
            </a:r>
          </a:p>
          <a:p>
            <a:pPr lvl="1"/>
            <a:r>
              <a:rPr lang="en-US" altLang="zh-TW" dirty="0"/>
              <a:t>Both Elevation and Azimuth</a:t>
            </a:r>
            <a:endParaRPr lang="en-US" altLang="zh-TW" b="1" dirty="0"/>
          </a:p>
          <a:p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0EF0657-7FD3-4A46-B5DB-36D818A04FAB}"/>
              </a:ext>
            </a:extLst>
          </p:cNvPr>
          <p:cNvGrpSpPr/>
          <p:nvPr/>
        </p:nvGrpSpPr>
        <p:grpSpPr>
          <a:xfrm>
            <a:off x="5715000" y="2980816"/>
            <a:ext cx="4591638" cy="3648584"/>
            <a:chOff x="5715000" y="2980816"/>
            <a:chExt cx="4591638" cy="364858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DC8D8C4-861C-46A8-B812-21AB40DB1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980816"/>
              <a:ext cx="4210638" cy="3648584"/>
            </a:xfrm>
            <a:prstGeom prst="rect">
              <a:avLst/>
            </a:prstGeom>
          </p:spPr>
        </p:pic>
        <p:sp>
          <p:nvSpPr>
            <p:cNvPr id="6" name="箭號: 向右 5">
              <a:extLst>
                <a:ext uri="{FF2B5EF4-FFF2-40B4-BE49-F238E27FC236}">
                  <a16:creationId xmlns:a16="http://schemas.microsoft.com/office/drawing/2014/main" id="{163FFD90-2D30-4B5A-BAFB-19CD0DAAD79F}"/>
                </a:ext>
              </a:extLst>
            </p:cNvPr>
            <p:cNvSpPr/>
            <p:nvPr/>
          </p:nvSpPr>
          <p:spPr>
            <a:xfrm>
              <a:off x="5715000" y="3665538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箭號: 向右 6">
              <a:extLst>
                <a:ext uri="{FF2B5EF4-FFF2-40B4-BE49-F238E27FC236}">
                  <a16:creationId xmlns:a16="http://schemas.microsoft.com/office/drawing/2014/main" id="{B7386241-88F0-4DE1-9B84-140F398F39B8}"/>
                </a:ext>
              </a:extLst>
            </p:cNvPr>
            <p:cNvSpPr/>
            <p:nvPr/>
          </p:nvSpPr>
          <p:spPr>
            <a:xfrm>
              <a:off x="5715000" y="3884613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箭號: 向右 7">
              <a:extLst>
                <a:ext uri="{FF2B5EF4-FFF2-40B4-BE49-F238E27FC236}">
                  <a16:creationId xmlns:a16="http://schemas.microsoft.com/office/drawing/2014/main" id="{3E3862B9-8EED-4237-A458-EBDA7F6854C9}"/>
                </a:ext>
              </a:extLst>
            </p:cNvPr>
            <p:cNvSpPr/>
            <p:nvPr/>
          </p:nvSpPr>
          <p:spPr>
            <a:xfrm>
              <a:off x="5715000" y="4092576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箭號: 向右 8">
              <a:extLst>
                <a:ext uri="{FF2B5EF4-FFF2-40B4-BE49-F238E27FC236}">
                  <a16:creationId xmlns:a16="http://schemas.microsoft.com/office/drawing/2014/main" id="{5E43EBDA-E753-480F-80CD-3D4DCFE658F5}"/>
                </a:ext>
              </a:extLst>
            </p:cNvPr>
            <p:cNvSpPr/>
            <p:nvPr/>
          </p:nvSpPr>
          <p:spPr>
            <a:xfrm>
              <a:off x="5715000" y="4512185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箭號: 向右 9">
              <a:extLst>
                <a:ext uri="{FF2B5EF4-FFF2-40B4-BE49-F238E27FC236}">
                  <a16:creationId xmlns:a16="http://schemas.microsoft.com/office/drawing/2014/main" id="{7B6F2946-2F69-4483-B75A-C53FA370EF17}"/>
                </a:ext>
              </a:extLst>
            </p:cNvPr>
            <p:cNvSpPr/>
            <p:nvPr/>
          </p:nvSpPr>
          <p:spPr>
            <a:xfrm>
              <a:off x="5715000" y="4920967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700ACE1C-7370-4E99-9561-B23ABEC17BBA}"/>
                </a:ext>
              </a:extLst>
            </p:cNvPr>
            <p:cNvSpPr/>
            <p:nvPr/>
          </p:nvSpPr>
          <p:spPr>
            <a:xfrm>
              <a:off x="5715000" y="5329749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箭號: 向右 11">
              <a:extLst>
                <a:ext uri="{FF2B5EF4-FFF2-40B4-BE49-F238E27FC236}">
                  <a16:creationId xmlns:a16="http://schemas.microsoft.com/office/drawing/2014/main" id="{AA2501AD-1AF7-4787-A4FF-27450E234891}"/>
                </a:ext>
              </a:extLst>
            </p:cNvPr>
            <p:cNvSpPr/>
            <p:nvPr/>
          </p:nvSpPr>
          <p:spPr>
            <a:xfrm>
              <a:off x="5715000" y="5767106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id="{C4D03A74-EFA0-43E4-A492-EC64F0743D5E}"/>
                </a:ext>
              </a:extLst>
            </p:cNvPr>
            <p:cNvSpPr/>
            <p:nvPr/>
          </p:nvSpPr>
          <p:spPr>
            <a:xfrm>
              <a:off x="5715000" y="6160294"/>
              <a:ext cx="647700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id="{B30172C4-6291-441D-BCD2-C2FA7FDD8CBC}"/>
                </a:ext>
              </a:extLst>
            </p:cNvPr>
            <p:cNvSpPr/>
            <p:nvPr/>
          </p:nvSpPr>
          <p:spPr>
            <a:xfrm>
              <a:off x="5715000" y="4304222"/>
              <a:ext cx="647700" cy="1619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id="{E6F7DC7E-7652-4634-B69A-6D3D91C81E34}"/>
                </a:ext>
              </a:extLst>
            </p:cNvPr>
            <p:cNvSpPr/>
            <p:nvPr/>
          </p:nvSpPr>
          <p:spPr>
            <a:xfrm>
              <a:off x="5715000" y="4715387"/>
              <a:ext cx="647700" cy="1619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箭號: 向右 15">
              <a:extLst>
                <a:ext uri="{FF2B5EF4-FFF2-40B4-BE49-F238E27FC236}">
                  <a16:creationId xmlns:a16="http://schemas.microsoft.com/office/drawing/2014/main" id="{100D93BC-D742-4223-93AE-2FEB8DE66F83}"/>
                </a:ext>
              </a:extLst>
            </p:cNvPr>
            <p:cNvSpPr/>
            <p:nvPr/>
          </p:nvSpPr>
          <p:spPr>
            <a:xfrm>
              <a:off x="5715000" y="5124169"/>
              <a:ext cx="647700" cy="1619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0A3BF88D-DA04-46E4-9731-988FF72FEE38}"/>
                </a:ext>
              </a:extLst>
            </p:cNvPr>
            <p:cNvSpPr/>
            <p:nvPr/>
          </p:nvSpPr>
          <p:spPr>
            <a:xfrm>
              <a:off x="5715000" y="5537712"/>
              <a:ext cx="647700" cy="1619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箭號: 向右 17">
              <a:extLst>
                <a:ext uri="{FF2B5EF4-FFF2-40B4-BE49-F238E27FC236}">
                  <a16:creationId xmlns:a16="http://schemas.microsoft.com/office/drawing/2014/main" id="{9C42737D-CB58-46D9-B6F4-D8935E8B1D42}"/>
                </a:ext>
              </a:extLst>
            </p:cNvPr>
            <p:cNvSpPr/>
            <p:nvPr/>
          </p:nvSpPr>
          <p:spPr>
            <a:xfrm>
              <a:off x="5715000" y="5983005"/>
              <a:ext cx="647700" cy="1619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箭號: 向右 18">
              <a:extLst>
                <a:ext uri="{FF2B5EF4-FFF2-40B4-BE49-F238E27FC236}">
                  <a16:creationId xmlns:a16="http://schemas.microsoft.com/office/drawing/2014/main" id="{07C1190F-6DB4-44CF-BDCA-638DFE1DB791}"/>
                </a:ext>
              </a:extLst>
            </p:cNvPr>
            <p:cNvSpPr/>
            <p:nvPr/>
          </p:nvSpPr>
          <p:spPr>
            <a:xfrm>
              <a:off x="5715000" y="6394195"/>
              <a:ext cx="647700" cy="1619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034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AFE07A-98F0-4FA1-9842-3AB4F3B0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AB9251-59A9-402C-91E9-32E492CC5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err="1"/>
              <a:t>MMWave</a:t>
            </a:r>
            <a:r>
              <a:rPr lang="en-US" altLang="zh-TW" b="1" dirty="0"/>
              <a:t> Resolution</a:t>
            </a:r>
            <a:endParaRPr lang="en-US" altLang="zh-TW" dirty="0"/>
          </a:p>
          <a:p>
            <a:r>
              <a:rPr lang="en-US" altLang="zh-TW" dirty="0"/>
              <a:t>Elevation ranges from -0.34 to 0.34 radian (-19.48°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19.48°)</a:t>
            </a:r>
          </a:p>
          <a:p>
            <a:pPr lvl="1"/>
            <a:r>
              <a:rPr lang="en-US" altLang="zh-TW" dirty="0"/>
              <a:t>The missing angles include -0.32, ±0.25, ±0.23, ±0.18, ±0.16, ±0.13, ±0.11, ±0.04, and ±0.01 radian</a:t>
            </a:r>
          </a:p>
          <a:p>
            <a:r>
              <a:rPr lang="en-US" altLang="zh-TW" dirty="0"/>
              <a:t>Azimuth ranges from -1.28 to</a:t>
            </a:r>
            <a:r>
              <a:rPr lang="zh-TW" altLang="en-US" dirty="0"/>
              <a:t> </a:t>
            </a:r>
            <a:r>
              <a:rPr lang="en-US" altLang="zh-TW" dirty="0"/>
              <a:t>1.27 radian (-73.338°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72.766°)</a:t>
            </a:r>
          </a:p>
          <a:p>
            <a:pPr lvl="1"/>
            <a:r>
              <a:rPr lang="en-US" altLang="zh-TW" dirty="0"/>
              <a:t>No missing angle</a:t>
            </a:r>
            <a:endParaRPr lang="zh-TW" altLang="en-US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08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AF2C8-A2A7-4A3C-9A4E-85529B82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13AAA6-2A11-4AA7-AC56-825CA8CC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err="1"/>
              <a:t>MMWave</a:t>
            </a:r>
            <a:r>
              <a:rPr lang="en-US" altLang="zh-TW" b="1" dirty="0"/>
              <a:t> Resolution</a:t>
            </a:r>
            <a:endParaRPr lang="en-US" altLang="zh-TW" dirty="0"/>
          </a:p>
          <a:p>
            <a:r>
              <a:rPr lang="en-US" altLang="zh-TW" dirty="0"/>
              <a:t>We can use elevation and azimuth to generate a 69 pixels * 256 pixels image</a:t>
            </a:r>
          </a:p>
          <a:p>
            <a:pPr lvl="1"/>
            <a:r>
              <a:rPr lang="en-US" altLang="zh-TW" dirty="0"/>
              <a:t>This image is generated by accumulating point cloud, not real-time point cloud 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3C4758-6E0C-48BE-B609-A78E3DFA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65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Inter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2CAD74-006E-41D9-98B8-57D46345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7" y="4131834"/>
            <a:ext cx="9208625" cy="24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2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Methodology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6" cy="4736042"/>
          </a:xfrm>
        </p:spPr>
        <p:txBody>
          <a:bodyPr>
            <a:normAutofit/>
          </a:bodyPr>
          <a:lstStyle/>
          <a:p>
            <a:r>
              <a:rPr lang="en-US" altLang="zh-TW" dirty="0"/>
              <a:t>2D Heat map De-noising</a:t>
            </a:r>
          </a:p>
          <a:p>
            <a:r>
              <a:rPr lang="en-US" altLang="zh-TW" dirty="0"/>
              <a:t>Histogram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405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93571-EB93-439C-9EF6-630F8C7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Methodology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0383C1-5615-4DE1-95E6-A9E8D8DE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6" cy="473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2D</a:t>
            </a:r>
            <a:r>
              <a:rPr lang="zh-TW" altLang="en-US" b="1" dirty="0"/>
              <a:t> </a:t>
            </a:r>
            <a:r>
              <a:rPr lang="en-US" altLang="zh-TW" b="1" dirty="0"/>
              <a:t>Heat map De-noising</a:t>
            </a:r>
          </a:p>
          <a:p>
            <a:r>
              <a:rPr lang="en-US" altLang="zh-TW" dirty="0"/>
              <a:t>There are many noises points in output data</a:t>
            </a:r>
          </a:p>
          <a:p>
            <a:r>
              <a:rPr lang="en-US" altLang="zh-TW" dirty="0"/>
              <a:t>Closing operation</a:t>
            </a:r>
          </a:p>
          <a:p>
            <a:r>
              <a:rPr lang="en-US" altLang="zh-TW" dirty="0"/>
              <a:t>Opening operation</a:t>
            </a:r>
          </a:p>
          <a:p>
            <a:r>
              <a:rPr lang="en-US" altLang="zh-TW" dirty="0"/>
              <a:t>Median Blur</a:t>
            </a:r>
          </a:p>
          <a:p>
            <a:r>
              <a:rPr lang="en-US" altLang="zh-TW" dirty="0"/>
              <a:t>Gaussian Blur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4827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1067</Words>
  <Application>Microsoft Office PowerPoint</Application>
  <PresentationFormat>寬螢幕</PresentationFormat>
  <Paragraphs>198</Paragraphs>
  <Slides>24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標楷體</vt:lpstr>
      <vt:lpstr>Arial</vt:lpstr>
      <vt:lpstr>Calibri</vt:lpstr>
      <vt:lpstr>Times New Roman</vt:lpstr>
      <vt:lpstr>Office 佈景主題</vt:lpstr>
      <vt:lpstr>3D MMWave  for Gesture Recognition</vt:lpstr>
      <vt:lpstr>Outline</vt:lpstr>
      <vt:lpstr>Introduction</vt:lpstr>
      <vt:lpstr>Introduction</vt:lpstr>
      <vt:lpstr>Introduction</vt:lpstr>
      <vt:lpstr>Introduction</vt:lpstr>
      <vt:lpstr>Introduction</vt:lpstr>
      <vt:lpstr>Methodology</vt:lpstr>
      <vt:lpstr>Methodology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2D Heat map De-noising</vt:lpstr>
      <vt:lpstr>Histogram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10/05 進度報告</dc:title>
  <dc:creator>Hao Hsuan Ting</dc:creator>
  <cp:lastModifiedBy>Hao Hsuan Ting</cp:lastModifiedBy>
  <cp:revision>290</cp:revision>
  <dcterms:created xsi:type="dcterms:W3CDTF">2023-10-04T16:13:24Z</dcterms:created>
  <dcterms:modified xsi:type="dcterms:W3CDTF">2024-04-21T17:56:33Z</dcterms:modified>
</cp:coreProperties>
</file>